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9"/>
  </p:notesMasterIdLst>
  <p:sldIdLst>
    <p:sldId id="256" r:id="rId2"/>
    <p:sldId id="257" r:id="rId3"/>
    <p:sldId id="258" r:id="rId4"/>
    <p:sldId id="259" r:id="rId5"/>
    <p:sldId id="261" r:id="rId6"/>
    <p:sldId id="260"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8260" autoAdjust="0"/>
  </p:normalViewPr>
  <p:slideViewPr>
    <p:cSldViewPr snapToGrid="0">
      <p:cViewPr varScale="1">
        <p:scale>
          <a:sx n="49" d="100"/>
          <a:sy n="49" d="100"/>
        </p:scale>
        <p:origin x="152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D3E2-DB23-4575-9B0C-3A70478AF31B}" type="datetimeFigureOut">
              <a:rPr lang="en-US" smtClean="0"/>
              <a:t>7/15/2021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30EDAA-7527-4CE9-8AE5-07906024437A}" type="slidenum">
              <a:rPr lang="en-US" smtClean="0"/>
              <a:t>‹#›</a:t>
            </a:fld>
            <a:endParaRPr lang="en-US"/>
          </a:p>
        </p:txBody>
      </p:sp>
    </p:spTree>
    <p:extLst>
      <p:ext uri="{BB962C8B-B14F-4D97-AF65-F5344CB8AC3E}">
        <p14:creationId xmlns:p14="http://schemas.microsoft.com/office/powerpoint/2010/main" val="4063055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clinical issue of interest under discussion in this discussion is hospital-acquired infections. Hospital-acquired infections refer to the nosocomial infections that individual's contract within the hospital environment. As such, they are infections that are not present in the patient as they arrive. They are not the reason the patient is admitted to the hospital in the first place. During the time of admission, these infections may not be present in the patient. If present, they are in incubation and manifest themselves after at least 48 hours of hospitalization. These infections can be caused by viral, fungal, and bacterial pathogens. Common hospital-acquired infections include UTIs, Pneumonia, BSI, and surgical site infection.</a:t>
            </a:r>
          </a:p>
        </p:txBody>
      </p:sp>
      <p:sp>
        <p:nvSpPr>
          <p:cNvPr id="4" name="Slide Number Placeholder 3"/>
          <p:cNvSpPr>
            <a:spLocks noGrp="1"/>
          </p:cNvSpPr>
          <p:nvPr>
            <p:ph type="sldNum" sz="quarter" idx="5"/>
          </p:nvPr>
        </p:nvSpPr>
        <p:spPr/>
        <p:txBody>
          <a:bodyPr/>
          <a:lstStyle/>
          <a:p>
            <a:fld id="{DA30EDAA-7527-4CE9-8AE5-07906024437A}" type="slidenum">
              <a:rPr lang="en-US" smtClean="0"/>
              <a:t>2</a:t>
            </a:fld>
            <a:endParaRPr lang="en-US"/>
          </a:p>
        </p:txBody>
      </p:sp>
    </p:spTree>
    <p:extLst>
      <p:ext uri="{BB962C8B-B14F-4D97-AF65-F5344CB8AC3E}">
        <p14:creationId xmlns:p14="http://schemas.microsoft.com/office/powerpoint/2010/main" val="2129467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developing the PICO(T) question, I let the necessary elements of the question guide me. I did this by focusing on the four elements of the questions with a particular focus on the chosen issue of discussion. I began by identifying the aspect of the issue that needed accomplishment, improvement, or measurement. These are the desired outcomes. I then identified the population of the study, the patient group. The next step was to come up with a potential intervention that can address the issue (intervention). I finally explored some alternatives for the intervention (comparison). Finally, with all these aspects of the questions established, I merged them to create the question.</a:t>
            </a:r>
          </a:p>
        </p:txBody>
      </p:sp>
      <p:sp>
        <p:nvSpPr>
          <p:cNvPr id="4" name="Slide Number Placeholder 3"/>
          <p:cNvSpPr>
            <a:spLocks noGrp="1"/>
          </p:cNvSpPr>
          <p:nvPr>
            <p:ph type="sldNum" sz="quarter" idx="5"/>
          </p:nvPr>
        </p:nvSpPr>
        <p:spPr/>
        <p:txBody>
          <a:bodyPr/>
          <a:lstStyle/>
          <a:p>
            <a:fld id="{DA30EDAA-7527-4CE9-8AE5-07906024437A}" type="slidenum">
              <a:rPr lang="en-US" smtClean="0"/>
              <a:t>3</a:t>
            </a:fld>
            <a:endParaRPr lang="en-US"/>
          </a:p>
        </p:txBody>
      </p:sp>
    </p:spTree>
    <p:extLst>
      <p:ext uri="{BB962C8B-B14F-4D97-AF65-F5344CB8AC3E}">
        <p14:creationId xmlns:p14="http://schemas.microsoft.com/office/powerpoint/2010/main" val="3400945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research databases I used for this research were SAGE Journals, </a:t>
            </a:r>
            <a:r>
              <a:rPr lang="en-US" dirty="0" err="1"/>
              <a:t>BioMedCentral</a:t>
            </a:r>
            <a:r>
              <a:rPr lang="en-US" dirty="0"/>
              <a:t>, PubMed, and ProQuest Nursing &amp; Allied Health </a:t>
            </a:r>
            <a:r>
              <a:rPr lang="en-US" dirty="0" err="1"/>
              <a:t>Database.SAGE</a:t>
            </a:r>
            <a:r>
              <a:rPr lang="en-US" dirty="0"/>
              <a:t> journals constitute peer-reviewed journal articles. </a:t>
            </a:r>
            <a:r>
              <a:rPr lang="en-US" dirty="0" err="1"/>
              <a:t>BioMedCentral</a:t>
            </a:r>
            <a:r>
              <a:rPr lang="en-US" dirty="0"/>
              <a:t> constitutes biology, health, and clinical medicine and peer-reviewed journals. PubMed includes MEDLINE database and research projects. ProQuest Nursing &amp; Allied Health Database covers nursing, complementary medicine, alternative medicine, and related topics.</a:t>
            </a:r>
          </a:p>
        </p:txBody>
      </p:sp>
      <p:sp>
        <p:nvSpPr>
          <p:cNvPr id="4" name="Slide Number Placeholder 3"/>
          <p:cNvSpPr>
            <a:spLocks noGrp="1"/>
          </p:cNvSpPr>
          <p:nvPr>
            <p:ph type="sldNum" sz="quarter" idx="5"/>
          </p:nvPr>
        </p:nvSpPr>
        <p:spPr/>
        <p:txBody>
          <a:bodyPr/>
          <a:lstStyle/>
          <a:p>
            <a:fld id="{DA30EDAA-7527-4CE9-8AE5-07906024437A}" type="slidenum">
              <a:rPr lang="en-US" smtClean="0"/>
              <a:t>4</a:t>
            </a:fld>
            <a:endParaRPr lang="en-US"/>
          </a:p>
        </p:txBody>
      </p:sp>
    </p:spTree>
    <p:extLst>
      <p:ext uri="{BB962C8B-B14F-4D97-AF65-F5344CB8AC3E}">
        <p14:creationId xmlns:p14="http://schemas.microsoft.com/office/powerpoint/2010/main" val="4288554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Despotovic et. al.’s article falls under level III of evidence given that the article used a controlled randomized trial. Grayson et. al.’s article, on the other hand, involved a quasi-experimental design making the article fall under level II of evidence. Loftus et al.’s article used evidence from an experimental randomized control study, thus evidence level I. Finally, Munoz-Figueroa’s and </a:t>
            </a:r>
            <a:r>
              <a:rPr lang="en-US" dirty="0" err="1"/>
              <a:t>Ojo’s</a:t>
            </a:r>
            <a:r>
              <a:rPr lang="en-US" dirty="0"/>
              <a:t> articles did not constitute a trial but drew from other sources. This is evidence from experiential and non-research sources, and as such, is under level V evidence.</a:t>
            </a:r>
          </a:p>
        </p:txBody>
      </p:sp>
      <p:sp>
        <p:nvSpPr>
          <p:cNvPr id="4" name="Slide Number Placeholder 3"/>
          <p:cNvSpPr>
            <a:spLocks noGrp="1"/>
          </p:cNvSpPr>
          <p:nvPr>
            <p:ph type="sldNum" sz="quarter" idx="5"/>
          </p:nvPr>
        </p:nvSpPr>
        <p:spPr/>
        <p:txBody>
          <a:bodyPr/>
          <a:lstStyle/>
          <a:p>
            <a:fld id="{DA30EDAA-7527-4CE9-8AE5-07906024437A}" type="slidenum">
              <a:rPr lang="en-US" smtClean="0"/>
              <a:t>5</a:t>
            </a:fld>
            <a:endParaRPr lang="en-US"/>
          </a:p>
        </p:txBody>
      </p:sp>
    </p:spTree>
    <p:extLst>
      <p:ext uri="{BB962C8B-B14F-4D97-AF65-F5344CB8AC3E}">
        <p14:creationId xmlns:p14="http://schemas.microsoft.com/office/powerpoint/2010/main" val="1486334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Systemic reviews are strong compared to other organizations. Unlike other reviews that only offer simple contrast between two data sets, systemic reviews offer extensive and detailed compiling information that promotes effective decision making by allowing the reader to identify and focus on the merits of all alternatives. As such, individuals can focus on the advantages of individual decisions. Another strength is that systemic reviews are unbiased and critical. They synthesize relevant studies, thus ensuring the focus remains on the clinical issue. Finally, it acknowledges evidence flaws, thus ensuring it is effective and accurate.</a:t>
            </a:r>
          </a:p>
        </p:txBody>
      </p:sp>
      <p:sp>
        <p:nvSpPr>
          <p:cNvPr id="4" name="Slide Number Placeholder 3"/>
          <p:cNvSpPr>
            <a:spLocks noGrp="1"/>
          </p:cNvSpPr>
          <p:nvPr>
            <p:ph type="sldNum" sz="quarter" idx="5"/>
          </p:nvPr>
        </p:nvSpPr>
        <p:spPr/>
        <p:txBody>
          <a:bodyPr/>
          <a:lstStyle/>
          <a:p>
            <a:fld id="{DA30EDAA-7527-4CE9-8AE5-07906024437A}" type="slidenum">
              <a:rPr lang="en-US" smtClean="0"/>
              <a:t>6</a:t>
            </a:fld>
            <a:endParaRPr lang="en-US"/>
          </a:p>
        </p:txBody>
      </p:sp>
    </p:spTree>
    <p:extLst>
      <p:ext uri="{BB962C8B-B14F-4D97-AF65-F5344CB8AC3E}">
        <p14:creationId xmlns:p14="http://schemas.microsoft.com/office/powerpoint/2010/main" val="2023791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page constitutes the APA references of the four articles.</a:t>
            </a:r>
          </a:p>
        </p:txBody>
      </p:sp>
      <p:sp>
        <p:nvSpPr>
          <p:cNvPr id="4" name="Slide Number Placeholder 3"/>
          <p:cNvSpPr>
            <a:spLocks noGrp="1"/>
          </p:cNvSpPr>
          <p:nvPr>
            <p:ph type="sldNum" sz="quarter" idx="5"/>
          </p:nvPr>
        </p:nvSpPr>
        <p:spPr/>
        <p:txBody>
          <a:bodyPr/>
          <a:lstStyle/>
          <a:p>
            <a:fld id="{DA30EDAA-7527-4CE9-8AE5-07906024437A}" type="slidenum">
              <a:rPr lang="en-US" smtClean="0"/>
              <a:t>7</a:t>
            </a:fld>
            <a:endParaRPr lang="en-US"/>
          </a:p>
        </p:txBody>
      </p:sp>
    </p:spTree>
    <p:extLst>
      <p:ext uri="{BB962C8B-B14F-4D97-AF65-F5344CB8AC3E}">
        <p14:creationId xmlns:p14="http://schemas.microsoft.com/office/powerpoint/2010/main" val="2941467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4822FE-94B0-48F2-8E29-9AAA0DBAD716}" type="datetimeFigureOut">
              <a:rPr lang="en-US" smtClean="0"/>
              <a:t>7/15/2021</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9981E27-7D01-4073-87C0-65CB31B389C3}" type="slidenum">
              <a:rPr lang="en-US" smtClean="0"/>
              <a:t>‹#›</a:t>
            </a:fld>
            <a:endParaRPr lang="en-US"/>
          </a:p>
        </p:txBody>
      </p:sp>
    </p:spTree>
    <p:extLst>
      <p:ext uri="{BB962C8B-B14F-4D97-AF65-F5344CB8AC3E}">
        <p14:creationId xmlns:p14="http://schemas.microsoft.com/office/powerpoint/2010/main" val="1254645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4822FE-94B0-48F2-8E29-9AAA0DBAD716}" type="datetimeFigureOut">
              <a:rPr lang="en-US" smtClean="0"/>
              <a:t>7/15/2021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9981E27-7D01-4073-87C0-65CB31B389C3}" type="slidenum">
              <a:rPr lang="en-US" smtClean="0"/>
              <a:t>‹#›</a:t>
            </a:fld>
            <a:endParaRPr lang="en-US"/>
          </a:p>
        </p:txBody>
      </p:sp>
    </p:spTree>
    <p:extLst>
      <p:ext uri="{BB962C8B-B14F-4D97-AF65-F5344CB8AC3E}">
        <p14:creationId xmlns:p14="http://schemas.microsoft.com/office/powerpoint/2010/main" val="4261564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4822FE-94B0-48F2-8E29-9AAA0DBAD716}" type="datetimeFigureOut">
              <a:rPr lang="en-US" smtClean="0"/>
              <a:t>7/15/2021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9981E27-7D01-4073-87C0-65CB31B389C3}" type="slidenum">
              <a:rPr lang="en-US" smtClean="0"/>
              <a:t>‹#›</a:t>
            </a:fld>
            <a:endParaRPr lang="en-US"/>
          </a:p>
        </p:txBody>
      </p:sp>
    </p:spTree>
    <p:extLst>
      <p:ext uri="{BB962C8B-B14F-4D97-AF65-F5344CB8AC3E}">
        <p14:creationId xmlns:p14="http://schemas.microsoft.com/office/powerpoint/2010/main" val="3488832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4822FE-94B0-48F2-8E29-9AAA0DBAD716}" type="datetimeFigureOut">
              <a:rPr lang="en-US" smtClean="0"/>
              <a:t>7/15/2021</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F9981E27-7D01-4073-87C0-65CB31B389C3}" type="slidenum">
              <a:rPr lang="en-US" smtClean="0"/>
              <a:t>‹#›</a:t>
            </a:fld>
            <a:endParaRPr lang="en-US"/>
          </a:p>
        </p:txBody>
      </p:sp>
    </p:spTree>
    <p:extLst>
      <p:ext uri="{BB962C8B-B14F-4D97-AF65-F5344CB8AC3E}">
        <p14:creationId xmlns:p14="http://schemas.microsoft.com/office/powerpoint/2010/main" val="1292930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4822FE-94B0-48F2-8E29-9AAA0DBAD716}" type="datetimeFigureOut">
              <a:rPr lang="en-US" smtClean="0"/>
              <a:t>7/15/2021</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9981E27-7D01-4073-87C0-65CB31B389C3}" type="slidenum">
              <a:rPr lang="en-US" smtClean="0"/>
              <a:t>‹#›</a:t>
            </a:fld>
            <a:endParaRPr lang="en-US"/>
          </a:p>
        </p:txBody>
      </p:sp>
    </p:spTree>
    <p:extLst>
      <p:ext uri="{BB962C8B-B14F-4D97-AF65-F5344CB8AC3E}">
        <p14:creationId xmlns:p14="http://schemas.microsoft.com/office/powerpoint/2010/main" val="2663783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4822FE-94B0-48F2-8E29-9AAA0DBAD716}" type="datetimeFigureOut">
              <a:rPr lang="en-US" smtClean="0"/>
              <a:t>7/15/2021</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9981E27-7D01-4073-87C0-65CB31B389C3}" type="slidenum">
              <a:rPr lang="en-US" smtClean="0"/>
              <a:t>‹#›</a:t>
            </a:fld>
            <a:endParaRPr lang="en-US"/>
          </a:p>
        </p:txBody>
      </p:sp>
    </p:spTree>
    <p:extLst>
      <p:ext uri="{BB962C8B-B14F-4D97-AF65-F5344CB8AC3E}">
        <p14:creationId xmlns:p14="http://schemas.microsoft.com/office/powerpoint/2010/main" val="2079424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4822FE-94B0-48F2-8E29-9AAA0DBAD716}" type="datetimeFigureOut">
              <a:rPr lang="en-US" smtClean="0"/>
              <a:t>7/15/2021</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9981E27-7D01-4073-87C0-65CB31B389C3}" type="slidenum">
              <a:rPr lang="en-US" smtClean="0"/>
              <a:t>‹#›</a:t>
            </a:fld>
            <a:endParaRPr lang="en-US"/>
          </a:p>
        </p:txBody>
      </p:sp>
    </p:spTree>
    <p:extLst>
      <p:ext uri="{BB962C8B-B14F-4D97-AF65-F5344CB8AC3E}">
        <p14:creationId xmlns:p14="http://schemas.microsoft.com/office/powerpoint/2010/main" val="242166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E4822FE-94B0-48F2-8E29-9AAA0DBAD716}" type="datetimeFigureOut">
              <a:rPr lang="en-US" smtClean="0"/>
              <a:t>7/15/2021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9981E27-7D01-4073-87C0-65CB31B389C3}" type="slidenum">
              <a:rPr lang="en-US" smtClean="0"/>
              <a:t>‹#›</a:t>
            </a:fld>
            <a:endParaRPr lang="en-US"/>
          </a:p>
        </p:txBody>
      </p:sp>
    </p:spTree>
    <p:extLst>
      <p:ext uri="{BB962C8B-B14F-4D97-AF65-F5344CB8AC3E}">
        <p14:creationId xmlns:p14="http://schemas.microsoft.com/office/powerpoint/2010/main" val="4050475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E4822FE-94B0-48F2-8E29-9AAA0DBAD716}" type="datetimeFigureOut">
              <a:rPr lang="en-US" smtClean="0"/>
              <a:t>7/15/2021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9981E27-7D01-4073-87C0-65CB31B389C3}" type="slidenum">
              <a:rPr lang="en-US" smtClean="0"/>
              <a:t>‹#›</a:t>
            </a:fld>
            <a:endParaRPr lang="en-US"/>
          </a:p>
        </p:txBody>
      </p:sp>
    </p:spTree>
    <p:extLst>
      <p:ext uri="{BB962C8B-B14F-4D97-AF65-F5344CB8AC3E}">
        <p14:creationId xmlns:p14="http://schemas.microsoft.com/office/powerpoint/2010/main" val="624846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4822FE-94B0-48F2-8E29-9AAA0DBAD716}" type="datetimeFigureOut">
              <a:rPr lang="en-US" smtClean="0"/>
              <a:t>7/15/2021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9981E27-7D01-4073-87C0-65CB31B389C3}" type="slidenum">
              <a:rPr lang="en-US" smtClean="0"/>
              <a:t>‹#›</a:t>
            </a:fld>
            <a:endParaRPr lang="en-US"/>
          </a:p>
        </p:txBody>
      </p:sp>
    </p:spTree>
    <p:extLst>
      <p:ext uri="{BB962C8B-B14F-4D97-AF65-F5344CB8AC3E}">
        <p14:creationId xmlns:p14="http://schemas.microsoft.com/office/powerpoint/2010/main" val="782241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4822FE-94B0-48F2-8E29-9AAA0DBAD716}" type="datetimeFigureOut">
              <a:rPr lang="en-US" smtClean="0"/>
              <a:t>7/15/2021</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9981E27-7D01-4073-87C0-65CB31B389C3}"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03133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5E4822FE-94B0-48F2-8E29-9AAA0DBAD716}" type="datetimeFigureOut">
              <a:rPr lang="en-US" smtClean="0"/>
              <a:t>7/15/2021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9981E27-7D01-4073-87C0-65CB31B389C3}" type="slidenum">
              <a:rPr lang="en-US" smtClean="0"/>
              <a:t>‹#›</a:t>
            </a:fld>
            <a:endParaRPr lang="en-US"/>
          </a:p>
        </p:txBody>
      </p:sp>
    </p:spTree>
    <p:extLst>
      <p:ext uri="{BB962C8B-B14F-4D97-AF65-F5344CB8AC3E}">
        <p14:creationId xmlns:p14="http://schemas.microsoft.com/office/powerpoint/2010/main" val="18878736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5E4822FE-94B0-48F2-8E29-9AAA0DBAD716}" type="datetimeFigureOut">
              <a:rPr lang="en-US" smtClean="0"/>
              <a:t>7/15/2021</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9981E27-7D01-4073-87C0-65CB31B389C3}"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183593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5E4822FE-94B0-48F2-8E29-9AAA0DBAD716}" type="datetimeFigureOut">
              <a:rPr lang="en-US" smtClean="0"/>
              <a:t>7/15/2021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9981E27-7D01-4073-87C0-65CB31B389C3}" type="slidenum">
              <a:rPr lang="en-US" smtClean="0"/>
              <a:t>‹#›</a:t>
            </a:fld>
            <a:endParaRPr lang="en-US"/>
          </a:p>
        </p:txBody>
      </p:sp>
    </p:spTree>
    <p:extLst>
      <p:ext uri="{BB962C8B-B14F-4D97-AF65-F5344CB8AC3E}">
        <p14:creationId xmlns:p14="http://schemas.microsoft.com/office/powerpoint/2010/main" val="3863194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4822FE-94B0-48F2-8E29-9AAA0DBAD716}" type="datetimeFigureOut">
              <a:rPr lang="en-US" smtClean="0"/>
              <a:t>7/15/2021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9981E27-7D01-4073-87C0-65CB31B389C3}" type="slidenum">
              <a:rPr lang="en-US" smtClean="0"/>
              <a:t>‹#›</a:t>
            </a:fld>
            <a:endParaRPr lang="en-US"/>
          </a:p>
        </p:txBody>
      </p:sp>
    </p:spTree>
    <p:extLst>
      <p:ext uri="{BB962C8B-B14F-4D97-AF65-F5344CB8AC3E}">
        <p14:creationId xmlns:p14="http://schemas.microsoft.com/office/powerpoint/2010/main" val="27479752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4822FE-94B0-48F2-8E29-9AAA0DBAD716}" type="datetimeFigureOut">
              <a:rPr lang="en-US" smtClean="0"/>
              <a:t>7/15/2021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9981E27-7D01-4073-87C0-65CB31B389C3}" type="slidenum">
              <a:rPr lang="en-US" smtClean="0"/>
              <a:t>‹#›</a:t>
            </a:fld>
            <a:endParaRPr lang="en-US"/>
          </a:p>
        </p:txBody>
      </p:sp>
    </p:spTree>
    <p:extLst>
      <p:ext uri="{BB962C8B-B14F-4D97-AF65-F5344CB8AC3E}">
        <p14:creationId xmlns:p14="http://schemas.microsoft.com/office/powerpoint/2010/main" val="600382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E4822FE-94B0-48F2-8E29-9AAA0DBAD716}" type="datetimeFigureOut">
              <a:rPr lang="en-US" smtClean="0"/>
              <a:t>7/15/2021</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9981E27-7D01-4073-87C0-65CB31B389C3}" type="slidenum">
              <a:rPr lang="en-US" smtClean="0"/>
              <a:t>‹#›</a:t>
            </a:fld>
            <a:endParaRPr lang="en-US"/>
          </a:p>
        </p:txBody>
      </p:sp>
    </p:spTree>
    <p:extLst>
      <p:ext uri="{BB962C8B-B14F-4D97-AF65-F5344CB8AC3E}">
        <p14:creationId xmlns:p14="http://schemas.microsoft.com/office/powerpoint/2010/main" val="337737081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42BCA-881A-4CF2-8632-D7BE9368953B}"/>
              </a:ext>
            </a:extLst>
          </p:cNvPr>
          <p:cNvSpPr>
            <a:spLocks noGrp="1"/>
          </p:cNvSpPr>
          <p:nvPr>
            <p:ph type="ctrTitle"/>
          </p:nvPr>
        </p:nvSpPr>
        <p:spPr>
          <a:xfrm>
            <a:off x="2589212" y="2080621"/>
            <a:ext cx="8915399" cy="2262781"/>
          </a:xfrm>
        </p:spPr>
        <p:txBody>
          <a:bodyPr>
            <a:noAutofit/>
          </a:bodyPr>
          <a:lstStyle/>
          <a:p>
            <a:r>
              <a:rPr lang="en-US" sz="4800" dirty="0">
                <a:latin typeface="Arial" panose="020B0604020202020204" pitchFamily="34" charset="0"/>
                <a:cs typeface="Arial" panose="020B0604020202020204" pitchFamily="34" charset="0"/>
              </a:rPr>
              <a:t>Advanced Levels of Clinical Inquiry and Systematic Reviews</a:t>
            </a:r>
          </a:p>
        </p:txBody>
      </p:sp>
      <p:sp>
        <p:nvSpPr>
          <p:cNvPr id="3" name="Subtitle 2">
            <a:extLst>
              <a:ext uri="{FF2B5EF4-FFF2-40B4-BE49-F238E27FC236}">
                <a16:creationId xmlns:a16="http://schemas.microsoft.com/office/drawing/2014/main" id="{AD83D4EE-7FFD-4D7E-8571-032443AC1717}"/>
              </a:ext>
            </a:extLst>
          </p:cNvPr>
          <p:cNvSpPr>
            <a:spLocks noGrp="1"/>
          </p:cNvSpPr>
          <p:nvPr>
            <p:ph type="subTitle" idx="1"/>
          </p:nvPr>
        </p:nvSpPr>
        <p:spPr>
          <a:xfrm>
            <a:off x="2589213" y="4477733"/>
            <a:ext cx="8915399" cy="1425930"/>
          </a:xfrm>
        </p:spPr>
        <p:txBody>
          <a:bodyPr>
            <a:normAutofit/>
          </a:bodyPr>
          <a:lstStyle/>
          <a:p>
            <a:r>
              <a:rPr lang="en-US" dirty="0">
                <a:latin typeface="Arial" panose="020B0604020202020204" pitchFamily="34" charset="0"/>
                <a:cs typeface="Arial" panose="020B0604020202020204" pitchFamily="34" charset="0"/>
              </a:rPr>
              <a:t>Melissa Corbin</a:t>
            </a:r>
          </a:p>
          <a:p>
            <a:r>
              <a:rPr lang="en-US" dirty="0">
                <a:latin typeface="Arial" panose="020B0604020202020204" pitchFamily="34" charset="0"/>
                <a:cs typeface="Arial" panose="020B0604020202020204" pitchFamily="34" charset="0"/>
              </a:rPr>
              <a:t>NURS5052</a:t>
            </a:r>
          </a:p>
          <a:p>
            <a:r>
              <a:rPr lang="en-US" dirty="0">
                <a:latin typeface="Arial" panose="020B0604020202020204" pitchFamily="34" charset="0"/>
                <a:cs typeface="Arial" panose="020B0604020202020204" pitchFamily="34" charset="0"/>
              </a:rPr>
              <a:t>6/26/2021</a:t>
            </a:r>
          </a:p>
        </p:txBody>
      </p:sp>
    </p:spTree>
    <p:extLst>
      <p:ext uri="{BB962C8B-B14F-4D97-AF65-F5344CB8AC3E}">
        <p14:creationId xmlns:p14="http://schemas.microsoft.com/office/powerpoint/2010/main" val="3878436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556B9-2224-42AF-90BF-E39D43AD512E}"/>
              </a:ext>
            </a:extLst>
          </p:cNvPr>
          <p:cNvSpPr>
            <a:spLocks noGrp="1"/>
          </p:cNvSpPr>
          <p:nvPr>
            <p:ph type="title"/>
          </p:nvPr>
        </p:nvSpPr>
        <p:spPr>
          <a:xfrm>
            <a:off x="2271861" y="624110"/>
            <a:ext cx="9232752" cy="780484"/>
          </a:xfrm>
        </p:spPr>
        <p:txBody>
          <a:bodyPr/>
          <a:lstStyle/>
          <a:p>
            <a:pPr algn="r"/>
            <a:r>
              <a:rPr lang="en-US" dirty="0">
                <a:latin typeface="Arial" panose="020B0604020202020204" pitchFamily="34" charset="0"/>
                <a:cs typeface="Arial" panose="020B0604020202020204" pitchFamily="34" charset="0"/>
              </a:rPr>
              <a:t>Clinical Issue of Interest </a:t>
            </a:r>
          </a:p>
        </p:txBody>
      </p:sp>
      <p:sp>
        <p:nvSpPr>
          <p:cNvPr id="3" name="Content Placeholder 2">
            <a:extLst>
              <a:ext uri="{FF2B5EF4-FFF2-40B4-BE49-F238E27FC236}">
                <a16:creationId xmlns:a16="http://schemas.microsoft.com/office/drawing/2014/main" id="{31D2B742-998F-442F-A62E-D8A2EFD99533}"/>
              </a:ext>
            </a:extLst>
          </p:cNvPr>
          <p:cNvSpPr>
            <a:spLocks noGrp="1"/>
          </p:cNvSpPr>
          <p:nvPr>
            <p:ph idx="1"/>
          </p:nvPr>
        </p:nvSpPr>
        <p:spPr>
          <a:xfrm>
            <a:off x="1649691" y="1536569"/>
            <a:ext cx="9537569" cy="4393506"/>
          </a:xfrm>
        </p:spPr>
        <p:txBody>
          <a:bodyPr>
            <a:noAutofit/>
          </a:bodyPr>
          <a:lstStyle/>
          <a:p>
            <a:r>
              <a:rPr lang="en-US" sz="2400" dirty="0">
                <a:latin typeface="Arial" panose="020B0604020202020204" pitchFamily="34" charset="0"/>
                <a:cs typeface="Arial" panose="020B0604020202020204" pitchFamily="34" charset="0"/>
              </a:rPr>
              <a:t>The chosen clinical issue of interest is hospital-acquired infections.</a:t>
            </a:r>
          </a:p>
          <a:p>
            <a:r>
              <a:rPr lang="en-US" sz="2400" dirty="0">
                <a:latin typeface="Arial" panose="020B0604020202020204" pitchFamily="34" charset="0"/>
                <a:cs typeface="Arial" panose="020B0604020202020204" pitchFamily="34" charset="0"/>
              </a:rPr>
              <a:t>These are infections that may not be present in a patient or might be incubating during their admission. </a:t>
            </a:r>
          </a:p>
          <a:p>
            <a:r>
              <a:rPr lang="en-US" sz="2400" dirty="0">
                <a:latin typeface="Arial" panose="020B0604020202020204" pitchFamily="34" charset="0"/>
                <a:cs typeface="Arial" panose="020B0604020202020204" pitchFamily="34" charset="0"/>
              </a:rPr>
              <a:t>Patients acquire such infections after they have been hospitalized.</a:t>
            </a:r>
          </a:p>
          <a:p>
            <a:r>
              <a:rPr lang="en-US" sz="2400" dirty="0">
                <a:latin typeface="Arial" panose="020B0604020202020204" pitchFamily="34" charset="0"/>
                <a:cs typeface="Arial" panose="020B0604020202020204" pitchFamily="34" charset="0"/>
              </a:rPr>
              <a:t>They manifest 48 hours or more after admission.</a:t>
            </a:r>
          </a:p>
          <a:p>
            <a:r>
              <a:rPr lang="en-US" sz="2400" dirty="0">
                <a:latin typeface="Arial" panose="020B0604020202020204" pitchFamily="34" charset="0"/>
                <a:cs typeface="Arial" panose="020B0604020202020204" pitchFamily="34" charset="0"/>
              </a:rPr>
              <a:t> Nosocomial-acquired infections result from viruses, fungus, and bacteria.</a:t>
            </a:r>
          </a:p>
          <a:p>
            <a:r>
              <a:rPr lang="en-US" sz="2400" dirty="0">
                <a:latin typeface="Arial" panose="020B0604020202020204" pitchFamily="34" charset="0"/>
                <a:cs typeface="Arial" panose="020B0604020202020204" pitchFamily="34" charset="0"/>
              </a:rPr>
              <a:t>Some examples of hospital-acquired infections are surgical site infection, UTIs, and bloodstream infection. </a:t>
            </a:r>
          </a:p>
        </p:txBody>
      </p:sp>
    </p:spTree>
    <p:extLst>
      <p:ext uri="{BB962C8B-B14F-4D97-AF65-F5344CB8AC3E}">
        <p14:creationId xmlns:p14="http://schemas.microsoft.com/office/powerpoint/2010/main" val="2519008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556B9-2224-42AF-90BF-E39D43AD512E}"/>
              </a:ext>
            </a:extLst>
          </p:cNvPr>
          <p:cNvSpPr>
            <a:spLocks noGrp="1"/>
          </p:cNvSpPr>
          <p:nvPr>
            <p:ph type="title"/>
          </p:nvPr>
        </p:nvSpPr>
        <p:spPr>
          <a:xfrm>
            <a:off x="2271861" y="624110"/>
            <a:ext cx="9232752" cy="780484"/>
          </a:xfrm>
        </p:spPr>
        <p:txBody>
          <a:bodyPr/>
          <a:lstStyle/>
          <a:p>
            <a:pPr algn="r"/>
            <a:r>
              <a:rPr lang="en-US" dirty="0">
                <a:latin typeface="Arial" panose="020B0604020202020204" pitchFamily="34" charset="0"/>
                <a:cs typeface="Arial" panose="020B0604020202020204" pitchFamily="34" charset="0"/>
              </a:rPr>
              <a:t>PICO(T) Question</a:t>
            </a:r>
          </a:p>
        </p:txBody>
      </p:sp>
      <p:sp>
        <p:nvSpPr>
          <p:cNvPr id="3" name="Content Placeholder 2">
            <a:extLst>
              <a:ext uri="{FF2B5EF4-FFF2-40B4-BE49-F238E27FC236}">
                <a16:creationId xmlns:a16="http://schemas.microsoft.com/office/drawing/2014/main" id="{31D2B742-998F-442F-A62E-D8A2EFD99533}"/>
              </a:ext>
            </a:extLst>
          </p:cNvPr>
          <p:cNvSpPr>
            <a:spLocks noGrp="1"/>
          </p:cNvSpPr>
          <p:nvPr>
            <p:ph idx="1"/>
          </p:nvPr>
        </p:nvSpPr>
        <p:spPr>
          <a:xfrm>
            <a:off x="1954508" y="1640264"/>
            <a:ext cx="9232752" cy="4289811"/>
          </a:xfrm>
        </p:spPr>
        <p:txBody>
          <a:bodyPr>
            <a:normAutofit lnSpcReduction="10000"/>
          </a:bodyPr>
          <a:lstStyle/>
          <a:p>
            <a:r>
              <a:rPr lang="en-US" sz="2400" dirty="0">
                <a:latin typeface="Arial" panose="020B0604020202020204" pitchFamily="34" charset="0"/>
                <a:cs typeface="Arial" panose="020B0604020202020204" pitchFamily="34" charset="0"/>
              </a:rPr>
              <a:t>I developed the PICO(T) question in five steps.</a:t>
            </a:r>
          </a:p>
          <a:p>
            <a:r>
              <a:rPr lang="en-US" sz="2400" dirty="0">
                <a:latin typeface="Arial" panose="020B0604020202020204" pitchFamily="34" charset="0"/>
                <a:cs typeface="Arial" panose="020B0604020202020204" pitchFamily="34" charset="0"/>
              </a:rPr>
              <a:t>I first identified the aspect of the issue that needed accomplishment, improvement, or measurement.</a:t>
            </a:r>
          </a:p>
          <a:p>
            <a:r>
              <a:rPr lang="en-US" sz="2400" dirty="0">
                <a:latin typeface="Arial" panose="020B0604020202020204" pitchFamily="34" charset="0"/>
                <a:cs typeface="Arial" panose="020B0604020202020204" pitchFamily="34" charset="0"/>
              </a:rPr>
              <a:t>The next step was to identify the population of the study.</a:t>
            </a:r>
          </a:p>
          <a:p>
            <a:r>
              <a:rPr lang="en-US" sz="2400" dirty="0">
                <a:latin typeface="Arial" panose="020B0604020202020204" pitchFamily="34" charset="0"/>
                <a:cs typeface="Arial" panose="020B0604020202020204" pitchFamily="34" charset="0"/>
              </a:rPr>
              <a:t>I then analyzed a potential intervention for the clinical issue of interest.</a:t>
            </a:r>
          </a:p>
          <a:p>
            <a:r>
              <a:rPr lang="en-US" sz="2400" dirty="0">
                <a:latin typeface="Arial" panose="020B0604020202020204" pitchFamily="34" charset="0"/>
                <a:cs typeface="Arial" panose="020B0604020202020204" pitchFamily="34" charset="0"/>
              </a:rPr>
              <a:t>The next step involved producing an alternative to the intervention that would act as a basis for comparison. </a:t>
            </a:r>
          </a:p>
          <a:p>
            <a:r>
              <a:rPr lang="en-US" sz="2400" dirty="0">
                <a:latin typeface="Arial" panose="020B0604020202020204" pitchFamily="34" charset="0"/>
                <a:cs typeface="Arial" panose="020B0604020202020204" pitchFamily="34" charset="0"/>
              </a:rPr>
              <a:t>The final point step was to merge all these aspects to create a question.</a:t>
            </a:r>
          </a:p>
        </p:txBody>
      </p:sp>
    </p:spTree>
    <p:extLst>
      <p:ext uri="{BB962C8B-B14F-4D97-AF65-F5344CB8AC3E}">
        <p14:creationId xmlns:p14="http://schemas.microsoft.com/office/powerpoint/2010/main" val="19533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556B9-2224-42AF-90BF-E39D43AD512E}"/>
              </a:ext>
            </a:extLst>
          </p:cNvPr>
          <p:cNvSpPr>
            <a:spLocks noGrp="1"/>
          </p:cNvSpPr>
          <p:nvPr>
            <p:ph type="title"/>
          </p:nvPr>
        </p:nvSpPr>
        <p:spPr>
          <a:xfrm>
            <a:off x="2271861" y="624110"/>
            <a:ext cx="9232752" cy="780484"/>
          </a:xfrm>
        </p:spPr>
        <p:txBody>
          <a:bodyPr/>
          <a:lstStyle/>
          <a:p>
            <a:pPr algn="r"/>
            <a:r>
              <a:rPr lang="en-US" dirty="0">
                <a:latin typeface="Arial" panose="020B0604020202020204" pitchFamily="34" charset="0"/>
                <a:cs typeface="Arial" panose="020B0604020202020204" pitchFamily="34" charset="0"/>
              </a:rPr>
              <a:t>Research Database</a:t>
            </a:r>
          </a:p>
        </p:txBody>
      </p:sp>
      <p:sp>
        <p:nvSpPr>
          <p:cNvPr id="3" name="Content Placeholder 2">
            <a:extLst>
              <a:ext uri="{FF2B5EF4-FFF2-40B4-BE49-F238E27FC236}">
                <a16:creationId xmlns:a16="http://schemas.microsoft.com/office/drawing/2014/main" id="{31D2B742-998F-442F-A62E-D8A2EFD99533}"/>
              </a:ext>
            </a:extLst>
          </p:cNvPr>
          <p:cNvSpPr>
            <a:spLocks noGrp="1"/>
          </p:cNvSpPr>
          <p:nvPr>
            <p:ph idx="1"/>
          </p:nvPr>
        </p:nvSpPr>
        <p:spPr>
          <a:xfrm>
            <a:off x="1687399" y="1677971"/>
            <a:ext cx="9499862" cy="4252104"/>
          </a:xfrm>
        </p:spPr>
        <p:txBody>
          <a:bodyPr>
            <a:normAutofit lnSpcReduction="10000"/>
          </a:bodyPr>
          <a:lstStyle/>
          <a:p>
            <a:r>
              <a:rPr lang="en-US" sz="2400" dirty="0">
                <a:latin typeface="Arial" panose="020B0604020202020204" pitchFamily="34" charset="0"/>
                <a:cs typeface="Arial" panose="020B0604020202020204" pitchFamily="34" charset="0"/>
              </a:rPr>
              <a:t>I used several research databases from the Walden University Library.</a:t>
            </a:r>
          </a:p>
          <a:p>
            <a:r>
              <a:rPr lang="en-US" sz="2400" dirty="0">
                <a:latin typeface="Arial" panose="020B0604020202020204" pitchFamily="34" charset="0"/>
                <a:cs typeface="Arial" panose="020B0604020202020204" pitchFamily="34" charset="0"/>
              </a:rPr>
              <a:t>The databases I used were; SAGE Journals, </a:t>
            </a:r>
            <a:r>
              <a:rPr lang="en-US" sz="2400" dirty="0" err="1">
                <a:latin typeface="Arial" panose="020B0604020202020204" pitchFamily="34" charset="0"/>
                <a:cs typeface="Arial" panose="020B0604020202020204" pitchFamily="34" charset="0"/>
              </a:rPr>
              <a:t>BioMedCentral</a:t>
            </a:r>
            <a:r>
              <a:rPr lang="en-US" sz="2400" dirty="0">
                <a:latin typeface="Arial" panose="020B0604020202020204" pitchFamily="34" charset="0"/>
                <a:cs typeface="Arial" panose="020B0604020202020204" pitchFamily="34" charset="0"/>
              </a:rPr>
              <a:t>, PubMed, and ProQuest Nursing &amp; Allied Health Database.</a:t>
            </a:r>
          </a:p>
          <a:p>
            <a:r>
              <a:rPr lang="en-US" sz="2400" dirty="0">
                <a:latin typeface="Arial" panose="020B0604020202020204" pitchFamily="34" charset="0"/>
                <a:cs typeface="Arial" panose="020B0604020202020204" pitchFamily="34" charset="0"/>
              </a:rPr>
              <a:t>SAGE journals constitute peer-reviewed journal articles.</a:t>
            </a:r>
          </a:p>
          <a:p>
            <a:r>
              <a:rPr lang="en-US" sz="2400" dirty="0" err="1">
                <a:latin typeface="Arial" panose="020B0604020202020204" pitchFamily="34" charset="0"/>
                <a:cs typeface="Arial" panose="020B0604020202020204" pitchFamily="34" charset="0"/>
              </a:rPr>
              <a:t>BioMedCentral</a:t>
            </a:r>
            <a:r>
              <a:rPr lang="en-US" sz="2400" dirty="0">
                <a:latin typeface="Arial" panose="020B0604020202020204" pitchFamily="34" charset="0"/>
                <a:cs typeface="Arial" panose="020B0604020202020204" pitchFamily="34" charset="0"/>
              </a:rPr>
              <a:t> constitutes biology, health, and clinical medicine and peer-reviewed journals.</a:t>
            </a:r>
          </a:p>
          <a:p>
            <a:r>
              <a:rPr lang="en-US" sz="2400" dirty="0">
                <a:latin typeface="Arial" panose="020B0604020202020204" pitchFamily="34" charset="0"/>
                <a:cs typeface="Arial" panose="020B0604020202020204" pitchFamily="34" charset="0"/>
              </a:rPr>
              <a:t>PubMed includes MEDLINE database and research projects.</a:t>
            </a:r>
          </a:p>
          <a:p>
            <a:r>
              <a:rPr lang="en-US" sz="2400" dirty="0">
                <a:latin typeface="Arial" panose="020B0604020202020204" pitchFamily="34" charset="0"/>
                <a:cs typeface="Arial" panose="020B0604020202020204" pitchFamily="34" charset="0"/>
              </a:rPr>
              <a:t>ProQuest Nursing &amp; Allied Health Database covers nursing, complementary medicine, alternative medicine, and related topics.</a:t>
            </a:r>
          </a:p>
        </p:txBody>
      </p:sp>
    </p:spTree>
    <p:extLst>
      <p:ext uri="{BB962C8B-B14F-4D97-AF65-F5344CB8AC3E}">
        <p14:creationId xmlns:p14="http://schemas.microsoft.com/office/powerpoint/2010/main" val="1896699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556B9-2224-42AF-90BF-E39D43AD512E}"/>
              </a:ext>
            </a:extLst>
          </p:cNvPr>
          <p:cNvSpPr>
            <a:spLocks noGrp="1"/>
          </p:cNvSpPr>
          <p:nvPr>
            <p:ph type="title"/>
          </p:nvPr>
        </p:nvSpPr>
        <p:spPr>
          <a:xfrm>
            <a:off x="2271861" y="624110"/>
            <a:ext cx="9232752" cy="780484"/>
          </a:xfrm>
        </p:spPr>
        <p:txBody>
          <a:bodyPr/>
          <a:lstStyle/>
          <a:p>
            <a:pPr algn="r"/>
            <a:r>
              <a:rPr lang="en-US" dirty="0">
                <a:latin typeface="Arial" panose="020B0604020202020204" pitchFamily="34" charset="0"/>
                <a:cs typeface="Arial" panose="020B0604020202020204" pitchFamily="34" charset="0"/>
              </a:rPr>
              <a:t>Levels of Evidence</a:t>
            </a:r>
          </a:p>
        </p:txBody>
      </p:sp>
      <p:sp>
        <p:nvSpPr>
          <p:cNvPr id="3" name="Content Placeholder 2">
            <a:extLst>
              <a:ext uri="{FF2B5EF4-FFF2-40B4-BE49-F238E27FC236}">
                <a16:creationId xmlns:a16="http://schemas.microsoft.com/office/drawing/2014/main" id="{31D2B742-998F-442F-A62E-D8A2EFD99533}"/>
              </a:ext>
            </a:extLst>
          </p:cNvPr>
          <p:cNvSpPr>
            <a:spLocks noGrp="1"/>
          </p:cNvSpPr>
          <p:nvPr>
            <p:ph idx="1"/>
          </p:nvPr>
        </p:nvSpPr>
        <p:spPr>
          <a:xfrm>
            <a:off x="1621410" y="1404594"/>
            <a:ext cx="9565850" cy="4525481"/>
          </a:xfrm>
        </p:spPr>
        <p:txBody>
          <a:bodyPr>
            <a:normAutofit/>
          </a:bodyPr>
          <a:lstStyle/>
          <a:p>
            <a:r>
              <a:rPr lang="en-US" sz="2400" dirty="0">
                <a:latin typeface="Arial" panose="020B0604020202020204" pitchFamily="34" charset="0"/>
                <a:cs typeface="Arial" panose="020B0604020202020204" pitchFamily="34" charset="0"/>
              </a:rPr>
              <a:t>The evidence from Despotovic et. al.’s article is obtained from a well-designed, controlled, and non-random trial. The article’s level of evidence is level III.</a:t>
            </a:r>
          </a:p>
          <a:p>
            <a:r>
              <a:rPr lang="en-US" sz="2400" dirty="0">
                <a:latin typeface="Arial" panose="020B0604020202020204" pitchFamily="34" charset="0"/>
                <a:cs typeface="Arial" panose="020B0604020202020204" pitchFamily="34" charset="0"/>
              </a:rPr>
              <a:t>Grayson et. al.’s article obtained evidence from a quasi-experimental design. The quasi-experimental design makes it fall under level II of evidence.</a:t>
            </a:r>
          </a:p>
          <a:p>
            <a:r>
              <a:rPr lang="en-US" sz="2400" dirty="0">
                <a:latin typeface="Arial" panose="020B0604020202020204" pitchFamily="34" charset="0"/>
                <a:cs typeface="Arial" panose="020B0604020202020204" pitchFamily="34" charset="0"/>
              </a:rPr>
              <a:t>Loftus et al.’s article used evidence from an experimental randomized control study. This is level I of evidence.</a:t>
            </a:r>
          </a:p>
          <a:p>
            <a:r>
              <a:rPr lang="en-US" sz="2400" dirty="0">
                <a:latin typeface="Arial" panose="020B0604020202020204" pitchFamily="34" charset="0"/>
                <a:cs typeface="Arial" panose="020B0604020202020204" pitchFamily="34" charset="0"/>
              </a:rPr>
              <a:t>Munoz-Figueroa’s and </a:t>
            </a:r>
            <a:r>
              <a:rPr lang="en-US" sz="2400" dirty="0" err="1">
                <a:latin typeface="Arial" panose="020B0604020202020204" pitchFamily="34" charset="0"/>
                <a:cs typeface="Arial" panose="020B0604020202020204" pitchFamily="34" charset="0"/>
              </a:rPr>
              <a:t>Ojo’s</a:t>
            </a:r>
            <a:r>
              <a:rPr lang="en-US" sz="2400" dirty="0">
                <a:latin typeface="Arial" panose="020B0604020202020204" pitchFamily="34" charset="0"/>
                <a:cs typeface="Arial" panose="020B0604020202020204" pitchFamily="34" charset="0"/>
              </a:rPr>
              <a:t> article obtained evidence from experiential and non-research sources, thus being level V evidence.</a:t>
            </a:r>
          </a:p>
        </p:txBody>
      </p:sp>
    </p:spTree>
    <p:extLst>
      <p:ext uri="{BB962C8B-B14F-4D97-AF65-F5344CB8AC3E}">
        <p14:creationId xmlns:p14="http://schemas.microsoft.com/office/powerpoint/2010/main" val="1215819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556B9-2224-42AF-90BF-E39D43AD512E}"/>
              </a:ext>
            </a:extLst>
          </p:cNvPr>
          <p:cNvSpPr>
            <a:spLocks noGrp="1"/>
          </p:cNvSpPr>
          <p:nvPr>
            <p:ph type="title"/>
          </p:nvPr>
        </p:nvSpPr>
        <p:spPr>
          <a:xfrm>
            <a:off x="2271861" y="624110"/>
            <a:ext cx="9232752" cy="780484"/>
          </a:xfrm>
        </p:spPr>
        <p:txBody>
          <a:bodyPr/>
          <a:lstStyle/>
          <a:p>
            <a:pPr algn="r"/>
            <a:r>
              <a:rPr lang="en-US" dirty="0">
                <a:latin typeface="Arial" panose="020B0604020202020204" pitchFamily="34" charset="0"/>
                <a:cs typeface="Arial" panose="020B0604020202020204" pitchFamily="34" charset="0"/>
              </a:rPr>
              <a:t>Strengths of Systemic Reviews</a:t>
            </a:r>
          </a:p>
        </p:txBody>
      </p:sp>
      <p:sp>
        <p:nvSpPr>
          <p:cNvPr id="3" name="Content Placeholder 2">
            <a:extLst>
              <a:ext uri="{FF2B5EF4-FFF2-40B4-BE49-F238E27FC236}">
                <a16:creationId xmlns:a16="http://schemas.microsoft.com/office/drawing/2014/main" id="{31D2B742-998F-442F-A62E-D8A2EFD99533}"/>
              </a:ext>
            </a:extLst>
          </p:cNvPr>
          <p:cNvSpPr>
            <a:spLocks noGrp="1"/>
          </p:cNvSpPr>
          <p:nvPr>
            <p:ph idx="1"/>
          </p:nvPr>
        </p:nvSpPr>
        <p:spPr>
          <a:xfrm>
            <a:off x="1954508" y="1649691"/>
            <a:ext cx="9232752" cy="4280384"/>
          </a:xfrm>
        </p:spPr>
        <p:txBody>
          <a:bodyPr>
            <a:normAutofit lnSpcReduction="10000"/>
          </a:bodyPr>
          <a:lstStyle/>
          <a:p>
            <a:r>
              <a:rPr lang="en-US" sz="2400" dirty="0">
                <a:latin typeface="Arial" panose="020B0604020202020204" pitchFamily="34" charset="0"/>
                <a:cs typeface="Arial" panose="020B0604020202020204" pitchFamily="34" charset="0"/>
              </a:rPr>
              <a:t>It is transparent at each phase.</a:t>
            </a:r>
          </a:p>
          <a:p>
            <a:r>
              <a:rPr lang="en-US" sz="2400" dirty="0">
                <a:latin typeface="Arial" panose="020B0604020202020204" pitchFamily="34" charset="0"/>
                <a:cs typeface="Arial" panose="020B0604020202020204" pitchFamily="34" charset="0"/>
              </a:rPr>
              <a:t> Systemic reviews also allow readers to analyze alternatives critically.</a:t>
            </a:r>
          </a:p>
          <a:p>
            <a:r>
              <a:rPr lang="en-US" sz="2400" dirty="0">
                <a:latin typeface="Arial" panose="020B0604020202020204" pitchFamily="34" charset="0"/>
                <a:cs typeface="Arial" panose="020B0604020202020204" pitchFamily="34" charset="0"/>
              </a:rPr>
              <a:t>Systemic reviews give compiling information rather than simple contrast.</a:t>
            </a:r>
          </a:p>
          <a:p>
            <a:r>
              <a:rPr lang="en-US" sz="2400" dirty="0">
                <a:latin typeface="Arial" panose="020B0604020202020204" pitchFamily="34" charset="0"/>
                <a:cs typeface="Arial" panose="020B0604020202020204" pitchFamily="34" charset="0"/>
              </a:rPr>
              <a:t>The compiling information allows readers to focus on the advantages of each decision. </a:t>
            </a:r>
          </a:p>
          <a:p>
            <a:r>
              <a:rPr lang="en-US" sz="2400" dirty="0">
                <a:latin typeface="Arial" panose="020B0604020202020204" pitchFamily="34" charset="0"/>
                <a:cs typeface="Arial" panose="020B0604020202020204" pitchFamily="34" charset="0"/>
              </a:rPr>
              <a:t>They critically analyze and synthesize relevant studies in an unbiased manner.</a:t>
            </a:r>
          </a:p>
          <a:p>
            <a:r>
              <a:rPr lang="en-US" sz="2400" dirty="0">
                <a:latin typeface="Arial" panose="020B0604020202020204" pitchFamily="34" charset="0"/>
                <a:cs typeface="Arial" panose="020B0604020202020204" pitchFamily="34" charset="0"/>
              </a:rPr>
              <a:t>It also considers flaws in the evidence.</a:t>
            </a:r>
          </a:p>
        </p:txBody>
      </p:sp>
    </p:spTree>
    <p:extLst>
      <p:ext uri="{BB962C8B-B14F-4D97-AF65-F5344CB8AC3E}">
        <p14:creationId xmlns:p14="http://schemas.microsoft.com/office/powerpoint/2010/main" val="1883829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556B9-2224-42AF-90BF-E39D43AD512E}"/>
              </a:ext>
            </a:extLst>
          </p:cNvPr>
          <p:cNvSpPr>
            <a:spLocks noGrp="1"/>
          </p:cNvSpPr>
          <p:nvPr>
            <p:ph type="title"/>
          </p:nvPr>
        </p:nvSpPr>
        <p:spPr>
          <a:xfrm>
            <a:off x="2271861" y="624110"/>
            <a:ext cx="9232752" cy="780484"/>
          </a:xfrm>
        </p:spPr>
        <p:txBody>
          <a:bodyPr/>
          <a:lstStyle/>
          <a:p>
            <a:pPr algn="r"/>
            <a:r>
              <a:rPr lang="en-US" dirty="0">
                <a:latin typeface="Arial" panose="020B0604020202020204" pitchFamily="34" charset="0"/>
                <a:cs typeface="Arial" panose="020B0604020202020204" pitchFamily="34" charset="0"/>
              </a:rPr>
              <a:t>APA Citations </a:t>
            </a:r>
          </a:p>
        </p:txBody>
      </p:sp>
      <p:sp>
        <p:nvSpPr>
          <p:cNvPr id="3" name="Content Placeholder 2">
            <a:extLst>
              <a:ext uri="{FF2B5EF4-FFF2-40B4-BE49-F238E27FC236}">
                <a16:creationId xmlns:a16="http://schemas.microsoft.com/office/drawing/2014/main" id="{31D2B742-998F-442F-A62E-D8A2EFD99533}"/>
              </a:ext>
            </a:extLst>
          </p:cNvPr>
          <p:cNvSpPr>
            <a:spLocks noGrp="1"/>
          </p:cNvSpPr>
          <p:nvPr>
            <p:ph idx="1"/>
          </p:nvPr>
        </p:nvSpPr>
        <p:spPr>
          <a:xfrm>
            <a:off x="1545996" y="1187778"/>
            <a:ext cx="9641264" cy="4742298"/>
          </a:xfrm>
        </p:spPr>
        <p:txBody>
          <a:bodyPr>
            <a:normAutofit fontScale="92500"/>
          </a:bodyPr>
          <a:lstStyle/>
          <a:p>
            <a:r>
              <a:rPr lang="en-US" sz="2000" dirty="0">
                <a:latin typeface="Arial" panose="020B0604020202020204" pitchFamily="34" charset="0"/>
                <a:cs typeface="Arial" panose="020B0604020202020204" pitchFamily="34" charset="0"/>
              </a:rPr>
              <a:t>Despotovic, A., Milosevic, B., Milosevic, I., Mitrovic, N., </a:t>
            </a:r>
            <a:r>
              <a:rPr lang="en-US" sz="2000" dirty="0" err="1">
                <a:latin typeface="Arial" panose="020B0604020202020204" pitchFamily="34" charset="0"/>
                <a:cs typeface="Arial" panose="020B0604020202020204" pitchFamily="34" charset="0"/>
              </a:rPr>
              <a:t>Cirkovic</a:t>
            </a:r>
            <a:r>
              <a:rPr lang="en-US" sz="2000" dirty="0">
                <a:latin typeface="Arial" panose="020B0604020202020204" pitchFamily="34" charset="0"/>
                <a:cs typeface="Arial" panose="020B0604020202020204" pitchFamily="34" charset="0"/>
              </a:rPr>
              <a:t>, A., Jovanovic, S., &amp; </a:t>
            </a:r>
            <a:r>
              <a:rPr lang="en-US" sz="2000" dirty="0" err="1">
                <a:latin typeface="Arial" panose="020B0604020202020204" pitchFamily="34" charset="0"/>
                <a:cs typeface="Arial" panose="020B0604020202020204" pitchFamily="34" charset="0"/>
              </a:rPr>
              <a:t>Stevanovic</a:t>
            </a:r>
            <a:r>
              <a:rPr lang="en-US" sz="2000" dirty="0">
                <a:latin typeface="Arial" panose="020B0604020202020204" pitchFamily="34" charset="0"/>
                <a:cs typeface="Arial" panose="020B0604020202020204" pitchFamily="34" charset="0"/>
              </a:rPr>
              <a:t>, G. (2020). Hospital-acquired infections in the adult intensive care unit—Epidemiology, antimicrobial resistance patterns, and risk factors for acquisition and mortality. American Journal of Infection Control, 48(10), 1211-1215.</a:t>
            </a:r>
          </a:p>
          <a:p>
            <a:r>
              <a:rPr lang="en-US" sz="2000" dirty="0">
                <a:latin typeface="Arial" panose="020B0604020202020204" pitchFamily="34" charset="0"/>
                <a:cs typeface="Arial" panose="020B0604020202020204" pitchFamily="34" charset="0"/>
              </a:rPr>
              <a:t>Grayson, M. L., Stewardson, A., Russo, P., Ryan, K., Olsen, K., Havers, S., . . . Cruickshank, M. (2018). Effects of the Australian National Hand Hygiene Initiative after 8 years on infection control practices, health-care worker education, and clinical outcomes: a longitudinal study. The Lancet Infectious Diseases, 18(11), 1269-1277.</a:t>
            </a:r>
          </a:p>
          <a:p>
            <a:r>
              <a:rPr lang="en-US" sz="2000" dirty="0">
                <a:latin typeface="Arial" panose="020B0604020202020204" pitchFamily="34" charset="0"/>
                <a:cs typeface="Arial" panose="020B0604020202020204" pitchFamily="34" charset="0"/>
              </a:rPr>
              <a:t>Loftus, R. W., Dexter, F., &amp; Robinson, A. (2018). High-risk Staphylococcus aureus transmission in the operating room: a call for widespread improvements in perioperative hand hygiene and patient decolonization practices. American Journal of Infection Control, 46(10), 1134-1141.</a:t>
            </a:r>
          </a:p>
          <a:p>
            <a:r>
              <a:rPr lang="en-US" sz="2000" dirty="0">
                <a:latin typeface="Arial" panose="020B0604020202020204" pitchFamily="34" charset="0"/>
                <a:cs typeface="Arial" panose="020B0604020202020204" pitchFamily="34" charset="0"/>
              </a:rPr>
              <a:t>Munoz-Figueroa, G. P., &amp; </a:t>
            </a:r>
            <a:r>
              <a:rPr lang="en-US" sz="2000" dirty="0" err="1">
                <a:latin typeface="Arial" panose="020B0604020202020204" pitchFamily="34" charset="0"/>
                <a:cs typeface="Arial" panose="020B0604020202020204" pitchFamily="34" charset="0"/>
              </a:rPr>
              <a:t>Ojo</a:t>
            </a:r>
            <a:r>
              <a:rPr lang="en-US" sz="2000" dirty="0">
                <a:latin typeface="Arial" panose="020B0604020202020204" pitchFamily="34" charset="0"/>
                <a:cs typeface="Arial" panose="020B0604020202020204" pitchFamily="34" charset="0"/>
              </a:rPr>
              <a:t>, O. (2018). The effectiveness of alcohol-based gel for hand </a:t>
            </a:r>
            <a:r>
              <a:rPr lang="en-US" sz="2000" dirty="0" err="1">
                <a:latin typeface="Arial" panose="020B0604020202020204" pitchFamily="34" charset="0"/>
                <a:cs typeface="Arial" panose="020B0604020202020204" pitchFamily="34" charset="0"/>
              </a:rPr>
              <a:t>sanitising</a:t>
            </a:r>
            <a:r>
              <a:rPr lang="en-US" sz="2000" dirty="0">
                <a:latin typeface="Arial" panose="020B0604020202020204" pitchFamily="34" charset="0"/>
                <a:cs typeface="Arial" panose="020B0604020202020204" pitchFamily="34" charset="0"/>
              </a:rPr>
              <a:t> in infection control. British Journal of Nursing, 27(7), 382-388.</a:t>
            </a:r>
          </a:p>
        </p:txBody>
      </p:sp>
    </p:spTree>
    <p:extLst>
      <p:ext uri="{BB962C8B-B14F-4D97-AF65-F5344CB8AC3E}">
        <p14:creationId xmlns:p14="http://schemas.microsoft.com/office/powerpoint/2010/main" val="367071631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TM02892315[[fn=Wisp]]</Template>
  <TotalTime>263</TotalTime>
  <Words>1211</Words>
  <Application>Microsoft Office PowerPoint</Application>
  <PresentationFormat>Widescreen</PresentationFormat>
  <Paragraphs>54</Paragraphs>
  <Slides>7</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Century Gothic</vt:lpstr>
      <vt:lpstr>Wingdings 3</vt:lpstr>
      <vt:lpstr>Wisp</vt:lpstr>
      <vt:lpstr>Advanced Levels of Clinical Inquiry and Systematic Reviews</vt:lpstr>
      <vt:lpstr>Clinical Issue of Interest </vt:lpstr>
      <vt:lpstr>PICO(T) Question</vt:lpstr>
      <vt:lpstr>Research Database</vt:lpstr>
      <vt:lpstr>Levels of Evidence</vt:lpstr>
      <vt:lpstr>Strengths of Systemic Reviews</vt:lpstr>
      <vt:lpstr>APA Citations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Levels of Clinical Inquiry and Systematic Reviews</dc:title>
  <dc:creator>ThiNk</dc:creator>
  <cp:lastModifiedBy>LEE CORBIN</cp:lastModifiedBy>
  <cp:revision>26</cp:revision>
  <dcterms:created xsi:type="dcterms:W3CDTF">2021-06-25T20:19:37Z</dcterms:created>
  <dcterms:modified xsi:type="dcterms:W3CDTF">2021-07-15T16:09:15Z</dcterms:modified>
</cp:coreProperties>
</file>